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  <p:sldMasterId id="2147484273" r:id="rId2"/>
  </p:sldMasterIdLst>
  <p:notesMasterIdLst>
    <p:notesMasterId r:id="rId21"/>
  </p:notesMasterIdLst>
  <p:handoutMasterIdLst>
    <p:handoutMasterId r:id="rId22"/>
  </p:handoutMasterIdLst>
  <p:sldIdLst>
    <p:sldId id="2009" r:id="rId3"/>
    <p:sldId id="2206" r:id="rId4"/>
    <p:sldId id="2254" r:id="rId5"/>
    <p:sldId id="2207" r:id="rId6"/>
    <p:sldId id="2208" r:id="rId7"/>
    <p:sldId id="2209" r:id="rId8"/>
    <p:sldId id="2210" r:id="rId9"/>
    <p:sldId id="2211" r:id="rId10"/>
    <p:sldId id="2212" r:id="rId11"/>
    <p:sldId id="2213" r:id="rId12"/>
    <p:sldId id="2214" r:id="rId13"/>
    <p:sldId id="2215" r:id="rId14"/>
    <p:sldId id="2216" r:id="rId15"/>
    <p:sldId id="2217" r:id="rId16"/>
    <p:sldId id="2218" r:id="rId17"/>
    <p:sldId id="2219" r:id="rId18"/>
    <p:sldId id="2220" r:id="rId19"/>
    <p:sldId id="222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236561-E639-4768-B0E3-E51B868E7298}">
          <p14:sldIdLst>
            <p14:sldId id="2009"/>
            <p14:sldId id="2206"/>
            <p14:sldId id="2254"/>
            <p14:sldId id="2207"/>
            <p14:sldId id="2208"/>
            <p14:sldId id="2209"/>
            <p14:sldId id="2210"/>
            <p14:sldId id="2211"/>
            <p14:sldId id="2212"/>
            <p14:sldId id="2213"/>
            <p14:sldId id="2214"/>
            <p14:sldId id="2215"/>
            <p14:sldId id="2216"/>
            <p14:sldId id="2217"/>
            <p14:sldId id="2218"/>
            <p14:sldId id="2219"/>
            <p14:sldId id="2220"/>
            <p14:sldId id="22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DDDDDD"/>
    <a:srgbClr val="FF9933"/>
    <a:srgbClr val="0033CC"/>
    <a:srgbClr val="FE12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521" autoAdjust="0"/>
  </p:normalViewPr>
  <p:slideViewPr>
    <p:cSldViewPr>
      <p:cViewPr varScale="1">
        <p:scale>
          <a:sx n="42" d="100"/>
          <a:sy n="42" d="100"/>
        </p:scale>
        <p:origin x="1125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09" y="-8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3B3E48-8F7D-41C1-BF40-6A6A7D807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1" y="4416099"/>
            <a:ext cx="5142178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575C308-D142-4DE6-8CF3-65FDFE6FE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78300" cy="3135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973">
              <a:defRPr/>
            </a:pPr>
            <a:fld id="{9575C308-D142-4DE6-8CF3-65FDFE6FE9A6}" type="slidenum">
              <a:rPr lang="en-US">
                <a:solidFill>
                  <a:srgbClr val="000000"/>
                </a:solidFill>
              </a:rPr>
              <a:pPr defTabSz="946973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80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A7288-515F-4381-A5DE-0875CD9720E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13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ED47E-E4E0-4722-BA97-CA7D8A95D4A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E347AF3D-FFC4-49DC-86DD-0B1517F260F8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12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34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633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9F7D750A-6EEA-45F8-85B0-F2EB0D3148A6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13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906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122BA1EB-68CB-40FC-AF19-6BDB73DD4164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14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37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256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A6DC4B7C-BDEB-4115-8806-264AB9ECFB3F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15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38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38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924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033493A5-14FB-4A27-8129-B44C9DC0D32D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16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66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B99F6AF6-832D-492E-BEF0-32C01510BC04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17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40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40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839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BBC07040-467A-483E-AD25-F410A2B73197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18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868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CEAAF-13AB-453A-89CC-70ED73309B4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7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7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5FE1-CAD2-45AA-B324-4FB3CCAB49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7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52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A39CA-9EE8-4D13-A23F-21F51E64D1E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21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4ED82-EEA1-41AE-820D-EAEC6003BEA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32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75879-9134-4267-B320-750CDE5FCF8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4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F576D-F5C9-456E-81E6-07A3AF51C65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2160D-74C4-4294-8878-02828AB21FE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48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8BAE2-671F-4D9F-868D-A861639DC31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75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77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8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5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8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9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8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0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9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0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1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T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6345238"/>
            <a:ext cx="685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6508" y="6446997"/>
            <a:ext cx="26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</p:spTree>
    <p:extLst>
      <p:ext uri="{BB962C8B-B14F-4D97-AF65-F5344CB8AC3E}">
        <p14:creationId xmlns:p14="http://schemas.microsoft.com/office/powerpoint/2010/main" val="1078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85" r:id="rId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LongHorn 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82" y="6176963"/>
            <a:ext cx="9144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67020" y="6459274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384T / 323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4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9577" y="66620"/>
            <a:ext cx="2743200" cy="85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4800" kern="0" dirty="0">
                <a:latin typeface="Arial"/>
              </a:rPr>
              <a:t>Lecture </a:t>
            </a:r>
            <a:r>
              <a:rPr lang="en-US" sz="4800" kern="0" dirty="0" smtClean="0">
                <a:latin typeface="Arial"/>
              </a:rPr>
              <a:t>18</a:t>
            </a:r>
            <a:endParaRPr lang="en-US" sz="4800" kern="0" dirty="0">
              <a:latin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81000" y="859446"/>
            <a:ext cx="8686800" cy="57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Chemical Engineering for Micro/Nano Fabrication</a:t>
            </a:r>
          </a:p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4872548" cy="48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0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p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60375"/>
            <a:ext cx="8820150" cy="56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p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68275"/>
            <a:ext cx="7129463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p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91" y="180497"/>
            <a:ext cx="61722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3"/>
          <p:cNvSpPr txBox="1">
            <a:spLocks noChangeArrowheads="1"/>
          </p:cNvSpPr>
          <p:nvPr/>
        </p:nvSpPr>
        <p:spPr bwMode="auto">
          <a:xfrm>
            <a:off x="1584325" y="155578"/>
            <a:ext cx="61173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Induced Decomposition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Poly(methyl methacrylate), PMMA</a:t>
            </a:r>
          </a:p>
        </p:txBody>
      </p:sp>
      <p:grpSp>
        <p:nvGrpSpPr>
          <p:cNvPr id="252931" name="Group 6"/>
          <p:cNvGrpSpPr>
            <a:grpSpLocks/>
          </p:cNvGrpSpPr>
          <p:nvPr/>
        </p:nvGrpSpPr>
        <p:grpSpPr bwMode="auto">
          <a:xfrm>
            <a:off x="914400" y="1371602"/>
            <a:ext cx="6858000" cy="5095875"/>
            <a:chOff x="576" y="864"/>
            <a:chExt cx="4320" cy="3210"/>
          </a:xfrm>
        </p:grpSpPr>
        <p:pic>
          <p:nvPicPr>
            <p:cNvPr id="252932" name="Picture 2" descr="p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64"/>
              <a:ext cx="4320" cy="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33" name="Picture 4" descr="p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" y="3240"/>
              <a:ext cx="4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38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p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03" y="250828"/>
            <a:ext cx="6677148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p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41" y="282578"/>
            <a:ext cx="5950061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3886200" y="1752602"/>
            <a:ext cx="495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rgbClr val="0000FF"/>
                </a:solidFill>
              </a:rPr>
              <a:t>Measuring “G” Values</a:t>
            </a:r>
          </a:p>
        </p:txBody>
      </p:sp>
    </p:spTree>
    <p:extLst>
      <p:ext uri="{BB962C8B-B14F-4D97-AF65-F5344CB8AC3E}">
        <p14:creationId xmlns:p14="http://schemas.microsoft.com/office/powerpoint/2010/main" val="31342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p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8" y="201613"/>
            <a:ext cx="7077075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5105402" y="838200"/>
            <a:ext cx="33078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5400" dirty="0">
                <a:solidFill>
                  <a:srgbClr val="0000FF"/>
                </a:solidFill>
              </a:rPr>
              <a:t>“G” Values</a:t>
            </a:r>
          </a:p>
        </p:txBody>
      </p:sp>
    </p:spTree>
    <p:extLst>
      <p:ext uri="{BB962C8B-B14F-4D97-AF65-F5344CB8AC3E}">
        <p14:creationId xmlns:p14="http://schemas.microsoft.com/office/powerpoint/2010/main" val="8987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381003" y="1752600"/>
            <a:ext cx="85138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44546A"/>
                </a:solidFill>
                <a:latin typeface="Lucida Sans" pitchFamily="34" charset="0"/>
              </a:rPr>
              <a:t>RESIST SENSITIVITY EXPRESSED IN TERMS OF DOSE/UNIT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44546A"/>
                </a:solidFill>
                <a:latin typeface="Lucida Sans" pitchFamily="34" charset="0"/>
              </a:rPr>
              <a:t>AREA IS LIKE AN EPA MILEAGE RATING… USE IT FOR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44546A"/>
                </a:solidFill>
                <a:latin typeface="Lucida Sans" pitchFamily="34" charset="0"/>
              </a:rPr>
              <a:t>COMPARISON ONLY. YOUR OWN MILEAGE WILL VARY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44546A"/>
                </a:solidFill>
                <a:latin typeface="Lucida Sans" pitchFamily="34" charset="0"/>
              </a:rPr>
              <a:t>DEPENDING ON…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784226" y="228600"/>
            <a:ext cx="798968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5400" dirty="0">
                <a:solidFill>
                  <a:srgbClr val="0000FF"/>
                </a:solidFill>
                <a:latin typeface="Lucida Sans" pitchFamily="34" charset="0"/>
              </a:rPr>
              <a:t>Lithographic Sensitivity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Lucida Sans" pitchFamily="34" charset="0"/>
              </a:rPr>
              <a:t>CAUTION…</a:t>
            </a:r>
          </a:p>
        </p:txBody>
      </p:sp>
      <p:pic>
        <p:nvPicPr>
          <p:cNvPr id="258052" name="Picture 5" descr="2008epa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3"/>
            <a:ext cx="52578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Line 6"/>
          <p:cNvSpPr>
            <a:spLocks noChangeShapeType="1"/>
          </p:cNvSpPr>
          <p:nvPr/>
        </p:nvSpPr>
        <p:spPr bwMode="auto">
          <a:xfrm flipV="1">
            <a:off x="7162800" y="4724400"/>
            <a:ext cx="1447800" cy="762000"/>
          </a:xfrm>
          <a:prstGeom prst="line">
            <a:avLst/>
          </a:prstGeom>
          <a:noFill/>
          <a:ln w="952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86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179837"/>
            <a:ext cx="8229600" cy="609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Defocus Behavior: a 193 nm Resist</a:t>
            </a:r>
          </a:p>
        </p:txBody>
      </p:sp>
      <p:sp>
        <p:nvSpPr>
          <p:cNvPr id="259075" name="AutoShape 3"/>
          <p:cNvSpPr>
            <a:spLocks noChangeAspect="1" noChangeArrowheads="1" noTextEdit="1"/>
          </p:cNvSpPr>
          <p:nvPr/>
        </p:nvSpPr>
        <p:spPr bwMode="auto">
          <a:xfrm>
            <a:off x="152400" y="838202"/>
            <a:ext cx="8991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1181100" y="2214566"/>
            <a:ext cx="7950200" cy="10683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2166938" y="1077916"/>
            <a:ext cx="6964363" cy="1069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336552" y="885827"/>
            <a:ext cx="21939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</a:rPr>
              <a:t>100nm  (1:1.1) Trench DOF @ 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2532859" y="894558"/>
            <a:ext cx="12334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dirty="0">
                <a:solidFill>
                  <a:srgbClr val="000000"/>
                </a:solidFill>
              </a:rPr>
              <a:t>38.0 </a:t>
            </a:r>
            <a:r>
              <a:rPr lang="en-US" altLang="en-US" sz="1300" b="1" dirty="0" err="1">
                <a:solidFill>
                  <a:srgbClr val="000000"/>
                </a:solidFill>
              </a:rPr>
              <a:t>mJ</a:t>
            </a:r>
            <a:r>
              <a:rPr lang="en-US" altLang="en-US" sz="1300" b="1" dirty="0">
                <a:solidFill>
                  <a:srgbClr val="000000"/>
                </a:solidFill>
              </a:rPr>
              <a:t>/cm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3341436" y="866776"/>
            <a:ext cx="4969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 dirty="0">
                <a:solidFill>
                  <a:srgbClr val="000000"/>
                </a:solidFill>
              </a:rPr>
              <a:t>²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7321551" y="19288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7367591" y="1928814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0.05µm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6351588" y="19288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6397628" y="1928814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0.10µm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5384800" y="19288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7" name="Rectangle 15"/>
          <p:cNvSpPr>
            <a:spLocks noChangeArrowheads="1"/>
          </p:cNvSpPr>
          <p:nvPr/>
        </p:nvSpPr>
        <p:spPr bwMode="auto">
          <a:xfrm>
            <a:off x="5432428" y="1928814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0.15µm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8" name="Rectangle 16"/>
          <p:cNvSpPr>
            <a:spLocks noChangeArrowheads="1"/>
          </p:cNvSpPr>
          <p:nvPr/>
        </p:nvSpPr>
        <p:spPr bwMode="auto">
          <a:xfrm>
            <a:off x="4368800" y="19288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4414839" y="1928814"/>
            <a:ext cx="4376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0.2µm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0" name="Rectangle 18"/>
          <p:cNvSpPr>
            <a:spLocks noChangeArrowheads="1"/>
          </p:cNvSpPr>
          <p:nvPr/>
        </p:nvSpPr>
        <p:spPr bwMode="auto">
          <a:xfrm>
            <a:off x="3306763" y="19288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1" name="Rectangle 19"/>
          <p:cNvSpPr>
            <a:spLocks noChangeArrowheads="1"/>
          </p:cNvSpPr>
          <p:nvPr/>
        </p:nvSpPr>
        <p:spPr bwMode="auto">
          <a:xfrm>
            <a:off x="3352803" y="1928814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0.25µm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2" name="Rectangle 20"/>
          <p:cNvSpPr>
            <a:spLocks noChangeArrowheads="1"/>
          </p:cNvSpPr>
          <p:nvPr/>
        </p:nvSpPr>
        <p:spPr bwMode="auto">
          <a:xfrm>
            <a:off x="1414463" y="19288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1460503" y="1928814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0.35µm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8380414" y="1928814"/>
            <a:ext cx="4376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5" name="Rectangle 23"/>
          <p:cNvSpPr>
            <a:spLocks noChangeArrowheads="1"/>
          </p:cNvSpPr>
          <p:nvPr/>
        </p:nvSpPr>
        <p:spPr bwMode="auto">
          <a:xfrm>
            <a:off x="8343903" y="3105151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+0.05µm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6" name="Rectangle 24"/>
          <p:cNvSpPr>
            <a:spLocks noChangeArrowheads="1"/>
          </p:cNvSpPr>
          <p:nvPr/>
        </p:nvSpPr>
        <p:spPr bwMode="auto">
          <a:xfrm>
            <a:off x="7243766" y="3105151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+0.10µm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7" name="Rectangle 25"/>
          <p:cNvSpPr>
            <a:spLocks noChangeArrowheads="1"/>
          </p:cNvSpPr>
          <p:nvPr/>
        </p:nvSpPr>
        <p:spPr bwMode="auto">
          <a:xfrm>
            <a:off x="2322513" y="19288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8" name="Rectangle 26"/>
          <p:cNvSpPr>
            <a:spLocks noChangeArrowheads="1"/>
          </p:cNvSpPr>
          <p:nvPr/>
        </p:nvSpPr>
        <p:spPr bwMode="auto">
          <a:xfrm>
            <a:off x="2368552" y="1928814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0.30µm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099" name="Rectangle 27"/>
          <p:cNvSpPr>
            <a:spLocks noChangeArrowheads="1"/>
          </p:cNvSpPr>
          <p:nvPr/>
        </p:nvSpPr>
        <p:spPr bwMode="auto">
          <a:xfrm>
            <a:off x="6210303" y="3105151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+0.15µm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0" name="Rectangle 28"/>
          <p:cNvSpPr>
            <a:spLocks noChangeArrowheads="1"/>
          </p:cNvSpPr>
          <p:nvPr/>
        </p:nvSpPr>
        <p:spPr bwMode="auto">
          <a:xfrm>
            <a:off x="5434013" y="3105151"/>
            <a:ext cx="527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+0.2µm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1" name="Rectangle 29"/>
          <p:cNvSpPr>
            <a:spLocks noChangeArrowheads="1"/>
          </p:cNvSpPr>
          <p:nvPr/>
        </p:nvSpPr>
        <p:spPr bwMode="auto">
          <a:xfrm>
            <a:off x="4306891" y="3105151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+0.25µm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2" name="Rectangle 30"/>
          <p:cNvSpPr>
            <a:spLocks noChangeArrowheads="1"/>
          </p:cNvSpPr>
          <p:nvPr/>
        </p:nvSpPr>
        <p:spPr bwMode="auto">
          <a:xfrm>
            <a:off x="3232152" y="3105151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+0.30µm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3" name="Rectangle 31"/>
          <p:cNvSpPr>
            <a:spLocks noChangeArrowheads="1"/>
          </p:cNvSpPr>
          <p:nvPr/>
        </p:nvSpPr>
        <p:spPr bwMode="auto">
          <a:xfrm>
            <a:off x="2439991" y="3105151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+0.35µm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4" name="Rectangle 32"/>
          <p:cNvSpPr>
            <a:spLocks noChangeArrowheads="1"/>
          </p:cNvSpPr>
          <p:nvPr/>
        </p:nvSpPr>
        <p:spPr bwMode="auto">
          <a:xfrm>
            <a:off x="1363663" y="3105151"/>
            <a:ext cx="5273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+0.4µm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5" name="Rectangle 33"/>
          <p:cNvSpPr>
            <a:spLocks noChangeArrowheads="1"/>
          </p:cNvSpPr>
          <p:nvPr/>
        </p:nvSpPr>
        <p:spPr bwMode="auto">
          <a:xfrm>
            <a:off x="6252371" y="4541839"/>
            <a:ext cx="6556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+0.20µm 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6" name="Rectangle 34"/>
          <p:cNvSpPr>
            <a:spLocks noChangeArrowheads="1"/>
          </p:cNvSpPr>
          <p:nvPr/>
        </p:nvSpPr>
        <p:spPr bwMode="auto">
          <a:xfrm>
            <a:off x="5240340" y="4532314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+0.10µm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7" name="Rectangle 35"/>
          <p:cNvSpPr>
            <a:spLocks noChangeArrowheads="1"/>
          </p:cNvSpPr>
          <p:nvPr/>
        </p:nvSpPr>
        <p:spPr bwMode="auto">
          <a:xfrm>
            <a:off x="8193091" y="4532314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+0.35µm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8" name="Rectangle 36"/>
          <p:cNvSpPr>
            <a:spLocks noChangeArrowheads="1"/>
          </p:cNvSpPr>
          <p:nvPr/>
        </p:nvSpPr>
        <p:spPr bwMode="auto">
          <a:xfrm>
            <a:off x="4294188" y="4532314"/>
            <a:ext cx="261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+ 0.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09" name="Rectangle 37"/>
          <p:cNvSpPr>
            <a:spLocks noChangeArrowheads="1"/>
          </p:cNvSpPr>
          <p:nvPr/>
        </p:nvSpPr>
        <p:spPr bwMode="auto">
          <a:xfrm>
            <a:off x="4527551" y="4532314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05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0" name="Rectangle 38"/>
          <p:cNvSpPr>
            <a:spLocks noChangeArrowheads="1"/>
          </p:cNvSpPr>
          <p:nvPr/>
        </p:nvSpPr>
        <p:spPr bwMode="auto">
          <a:xfrm>
            <a:off x="4683125" y="4532314"/>
            <a:ext cx="2244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1" name="Rectangle 39"/>
          <p:cNvSpPr>
            <a:spLocks noChangeArrowheads="1"/>
          </p:cNvSpPr>
          <p:nvPr/>
        </p:nvSpPr>
        <p:spPr bwMode="auto">
          <a:xfrm>
            <a:off x="336552" y="3422652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</a:rPr>
              <a:t>120 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2" name="Rectangle 40"/>
          <p:cNvSpPr>
            <a:spLocks noChangeArrowheads="1"/>
          </p:cNvSpPr>
          <p:nvPr/>
        </p:nvSpPr>
        <p:spPr bwMode="auto">
          <a:xfrm>
            <a:off x="600076" y="3427416"/>
            <a:ext cx="1635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Wingdings" pitchFamily="2" charset="2"/>
              </a:rPr>
              <a:t>à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3" name="Rectangle 41"/>
          <p:cNvSpPr>
            <a:spLocks noChangeArrowheads="1"/>
          </p:cNvSpPr>
          <p:nvPr/>
        </p:nvSpPr>
        <p:spPr bwMode="auto">
          <a:xfrm>
            <a:off x="788988" y="3422652"/>
            <a:ext cx="2500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</a:rPr>
              <a:t>100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4" name="Rectangle 42"/>
          <p:cNvSpPr>
            <a:spLocks noChangeArrowheads="1"/>
          </p:cNvSpPr>
          <p:nvPr/>
        </p:nvSpPr>
        <p:spPr bwMode="auto">
          <a:xfrm>
            <a:off x="1130303" y="3422652"/>
            <a:ext cx="13794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</a:rPr>
              <a:t>nm Isolated Trench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5" name="Rectangle 43"/>
          <p:cNvSpPr>
            <a:spLocks noChangeArrowheads="1"/>
          </p:cNvSpPr>
          <p:nvPr/>
        </p:nvSpPr>
        <p:spPr bwMode="auto">
          <a:xfrm>
            <a:off x="7186615" y="4532314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+0.30µm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6" name="Rectangle 44"/>
          <p:cNvSpPr>
            <a:spLocks noChangeArrowheads="1"/>
          </p:cNvSpPr>
          <p:nvPr/>
        </p:nvSpPr>
        <p:spPr bwMode="auto">
          <a:xfrm>
            <a:off x="1265239" y="45323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7" name="Rectangle 45"/>
          <p:cNvSpPr>
            <a:spLocks noChangeArrowheads="1"/>
          </p:cNvSpPr>
          <p:nvPr/>
        </p:nvSpPr>
        <p:spPr bwMode="auto">
          <a:xfrm>
            <a:off x="1311275" y="4532314"/>
            <a:ext cx="1282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8" name="Rectangle 46"/>
          <p:cNvSpPr>
            <a:spLocks noChangeArrowheads="1"/>
          </p:cNvSpPr>
          <p:nvPr/>
        </p:nvSpPr>
        <p:spPr bwMode="auto">
          <a:xfrm>
            <a:off x="1425575" y="4532314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19" name="Rectangle 47"/>
          <p:cNvSpPr>
            <a:spLocks noChangeArrowheads="1"/>
          </p:cNvSpPr>
          <p:nvPr/>
        </p:nvSpPr>
        <p:spPr bwMode="auto">
          <a:xfrm>
            <a:off x="1503363" y="4532314"/>
            <a:ext cx="309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0" name="Rectangle 48"/>
          <p:cNvSpPr>
            <a:spLocks noChangeArrowheads="1"/>
          </p:cNvSpPr>
          <p:nvPr/>
        </p:nvSpPr>
        <p:spPr bwMode="auto">
          <a:xfrm>
            <a:off x="3349628" y="4532314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0.00µm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1" name="Rectangle 49"/>
          <p:cNvSpPr>
            <a:spLocks noChangeArrowheads="1"/>
          </p:cNvSpPr>
          <p:nvPr/>
        </p:nvSpPr>
        <p:spPr bwMode="auto">
          <a:xfrm>
            <a:off x="355600" y="4532314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2" name="Rectangle 50"/>
          <p:cNvSpPr>
            <a:spLocks noChangeArrowheads="1"/>
          </p:cNvSpPr>
          <p:nvPr/>
        </p:nvSpPr>
        <p:spPr bwMode="auto">
          <a:xfrm>
            <a:off x="401639" y="4532314"/>
            <a:ext cx="1282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3" name="Rectangle 51"/>
          <p:cNvSpPr>
            <a:spLocks noChangeArrowheads="1"/>
          </p:cNvSpPr>
          <p:nvPr/>
        </p:nvSpPr>
        <p:spPr bwMode="auto">
          <a:xfrm>
            <a:off x="515939" y="4532314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4" name="Rectangle 52"/>
          <p:cNvSpPr>
            <a:spLocks noChangeArrowheads="1"/>
          </p:cNvSpPr>
          <p:nvPr/>
        </p:nvSpPr>
        <p:spPr bwMode="auto">
          <a:xfrm>
            <a:off x="593725" y="4532314"/>
            <a:ext cx="309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5" name="Rectangle 53"/>
          <p:cNvSpPr>
            <a:spLocks noChangeArrowheads="1"/>
          </p:cNvSpPr>
          <p:nvPr/>
        </p:nvSpPr>
        <p:spPr bwMode="auto">
          <a:xfrm>
            <a:off x="336552" y="4892678"/>
            <a:ext cx="291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</a:rPr>
              <a:t>180 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6" name="Rectangle 54"/>
          <p:cNvSpPr>
            <a:spLocks noChangeArrowheads="1"/>
          </p:cNvSpPr>
          <p:nvPr/>
        </p:nvSpPr>
        <p:spPr bwMode="auto">
          <a:xfrm>
            <a:off x="600076" y="4897442"/>
            <a:ext cx="1635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Wingdings" pitchFamily="2" charset="2"/>
              </a:rPr>
              <a:t>à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7" name="Rectangle 55"/>
          <p:cNvSpPr>
            <a:spLocks noChangeArrowheads="1"/>
          </p:cNvSpPr>
          <p:nvPr/>
        </p:nvSpPr>
        <p:spPr bwMode="auto">
          <a:xfrm>
            <a:off x="788988" y="4892678"/>
            <a:ext cx="5241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</a:rPr>
              <a:t>100nm 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8" name="Rectangle 56"/>
          <p:cNvSpPr>
            <a:spLocks noChangeArrowheads="1"/>
          </p:cNvSpPr>
          <p:nvPr/>
        </p:nvSpPr>
        <p:spPr bwMode="auto">
          <a:xfrm>
            <a:off x="1360491" y="4892678"/>
            <a:ext cx="101149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0" b="1">
                <a:solidFill>
                  <a:srgbClr val="000000"/>
                </a:solidFill>
              </a:rPr>
              <a:t>Isolated LINE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29" name="Rectangle 57"/>
          <p:cNvSpPr>
            <a:spLocks noChangeArrowheads="1"/>
          </p:cNvSpPr>
          <p:nvPr/>
        </p:nvSpPr>
        <p:spPr bwMode="auto">
          <a:xfrm>
            <a:off x="8078791" y="1393826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FFFF00"/>
                </a:solidFill>
                <a:latin typeface="Arial" pitchFamily="34" charset="0"/>
              </a:rPr>
              <a:t>0.110µm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0" name="Rectangle 58"/>
          <p:cNvSpPr>
            <a:spLocks noChangeArrowheads="1"/>
          </p:cNvSpPr>
          <p:nvPr/>
        </p:nvSpPr>
        <p:spPr bwMode="auto">
          <a:xfrm>
            <a:off x="7019928" y="2555876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FFFF00"/>
                </a:solidFill>
                <a:latin typeface="Arial" pitchFamily="34" charset="0"/>
              </a:rPr>
              <a:t>0.110µm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1" name="Rectangle 59"/>
          <p:cNvSpPr>
            <a:spLocks noChangeArrowheads="1"/>
          </p:cNvSpPr>
          <p:nvPr/>
        </p:nvSpPr>
        <p:spPr bwMode="auto">
          <a:xfrm>
            <a:off x="5918203" y="2555876"/>
            <a:ext cx="6075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FFFF00"/>
                </a:solidFill>
                <a:latin typeface="Arial" pitchFamily="34" charset="0"/>
              </a:rPr>
              <a:t>0.109µm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2" name="Rectangle 60"/>
          <p:cNvSpPr>
            <a:spLocks noChangeArrowheads="1"/>
          </p:cNvSpPr>
          <p:nvPr/>
        </p:nvSpPr>
        <p:spPr bwMode="auto">
          <a:xfrm>
            <a:off x="4954591" y="2555876"/>
            <a:ext cx="5906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FFFF00"/>
                </a:solidFill>
                <a:latin typeface="Arial" pitchFamily="34" charset="0"/>
              </a:rPr>
              <a:t>0.111µm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3" name="Rectangle 61"/>
          <p:cNvSpPr>
            <a:spLocks noChangeArrowheads="1"/>
          </p:cNvSpPr>
          <p:nvPr/>
        </p:nvSpPr>
        <p:spPr bwMode="auto">
          <a:xfrm>
            <a:off x="3860803" y="2555876"/>
            <a:ext cx="5906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FFFF00"/>
                </a:solidFill>
                <a:latin typeface="Arial" pitchFamily="34" charset="0"/>
              </a:rPr>
              <a:t>0.111µm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4" name="Rectangle 62"/>
          <p:cNvSpPr>
            <a:spLocks noChangeArrowheads="1"/>
          </p:cNvSpPr>
          <p:nvPr/>
        </p:nvSpPr>
        <p:spPr bwMode="auto">
          <a:xfrm>
            <a:off x="2819403" y="2555876"/>
            <a:ext cx="6075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FFFF00"/>
                </a:solidFill>
                <a:latin typeface="Arial" pitchFamily="34" charset="0"/>
              </a:rPr>
              <a:t>0.107µm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5" name="Rectangle 63"/>
          <p:cNvSpPr>
            <a:spLocks noChangeArrowheads="1"/>
          </p:cNvSpPr>
          <p:nvPr/>
        </p:nvSpPr>
        <p:spPr bwMode="auto">
          <a:xfrm>
            <a:off x="8180391" y="2555876"/>
            <a:ext cx="6423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FFFF00"/>
                </a:solidFill>
                <a:latin typeface="Arial" pitchFamily="34" charset="0"/>
              </a:rPr>
              <a:t>0..113µm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6" name="Rectangle 64"/>
          <p:cNvSpPr>
            <a:spLocks noChangeArrowheads="1"/>
          </p:cNvSpPr>
          <p:nvPr/>
        </p:nvSpPr>
        <p:spPr bwMode="auto">
          <a:xfrm>
            <a:off x="5316538" y="5829302"/>
            <a:ext cx="2180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7" name="Rectangle 65"/>
          <p:cNvSpPr>
            <a:spLocks noChangeArrowheads="1"/>
          </p:cNvSpPr>
          <p:nvPr/>
        </p:nvSpPr>
        <p:spPr bwMode="auto">
          <a:xfrm>
            <a:off x="5513388" y="5829302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8" name="Rectangle 66"/>
          <p:cNvSpPr>
            <a:spLocks noChangeArrowheads="1"/>
          </p:cNvSpPr>
          <p:nvPr/>
        </p:nvSpPr>
        <p:spPr bwMode="auto">
          <a:xfrm>
            <a:off x="5667375" y="5829302"/>
            <a:ext cx="2244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39" name="Rectangle 67"/>
          <p:cNvSpPr>
            <a:spLocks noChangeArrowheads="1"/>
          </p:cNvSpPr>
          <p:nvPr/>
        </p:nvSpPr>
        <p:spPr bwMode="auto">
          <a:xfrm>
            <a:off x="4333875" y="5829302"/>
            <a:ext cx="2180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0" name="Rectangle 68"/>
          <p:cNvSpPr>
            <a:spLocks noChangeArrowheads="1"/>
          </p:cNvSpPr>
          <p:nvPr/>
        </p:nvSpPr>
        <p:spPr bwMode="auto">
          <a:xfrm>
            <a:off x="4529139" y="582930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1" name="Rectangle 69"/>
          <p:cNvSpPr>
            <a:spLocks noChangeArrowheads="1"/>
          </p:cNvSpPr>
          <p:nvPr/>
        </p:nvSpPr>
        <p:spPr bwMode="auto">
          <a:xfrm>
            <a:off x="4606925" y="5829302"/>
            <a:ext cx="309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2" name="Rectangle 70"/>
          <p:cNvSpPr>
            <a:spLocks noChangeArrowheads="1"/>
          </p:cNvSpPr>
          <p:nvPr/>
        </p:nvSpPr>
        <p:spPr bwMode="auto">
          <a:xfrm>
            <a:off x="3424239" y="5829302"/>
            <a:ext cx="1282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3" name="Rectangle 71"/>
          <p:cNvSpPr>
            <a:spLocks noChangeArrowheads="1"/>
          </p:cNvSpPr>
          <p:nvPr/>
        </p:nvSpPr>
        <p:spPr bwMode="auto">
          <a:xfrm>
            <a:off x="3540125" y="582930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4" name="Rectangle 72"/>
          <p:cNvSpPr>
            <a:spLocks noChangeArrowheads="1"/>
          </p:cNvSpPr>
          <p:nvPr/>
        </p:nvSpPr>
        <p:spPr bwMode="auto">
          <a:xfrm>
            <a:off x="3617913" y="5829302"/>
            <a:ext cx="2244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5" name="Rectangle 73"/>
          <p:cNvSpPr>
            <a:spLocks noChangeArrowheads="1"/>
          </p:cNvSpPr>
          <p:nvPr/>
        </p:nvSpPr>
        <p:spPr bwMode="auto">
          <a:xfrm>
            <a:off x="6335715" y="5829302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+0.20µm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6" name="Rectangle 74"/>
          <p:cNvSpPr>
            <a:spLocks noChangeArrowheads="1"/>
          </p:cNvSpPr>
          <p:nvPr/>
        </p:nvSpPr>
        <p:spPr bwMode="auto">
          <a:xfrm>
            <a:off x="1416051" y="5829302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7" name="Rectangle 75"/>
          <p:cNvSpPr>
            <a:spLocks noChangeArrowheads="1"/>
          </p:cNvSpPr>
          <p:nvPr/>
        </p:nvSpPr>
        <p:spPr bwMode="auto">
          <a:xfrm>
            <a:off x="1462088" y="5829302"/>
            <a:ext cx="1282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8" name="Rectangle 76"/>
          <p:cNvSpPr>
            <a:spLocks noChangeArrowheads="1"/>
          </p:cNvSpPr>
          <p:nvPr/>
        </p:nvSpPr>
        <p:spPr bwMode="auto">
          <a:xfrm>
            <a:off x="1576388" y="582930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49" name="Rectangle 77"/>
          <p:cNvSpPr>
            <a:spLocks noChangeArrowheads="1"/>
          </p:cNvSpPr>
          <p:nvPr/>
        </p:nvSpPr>
        <p:spPr bwMode="auto">
          <a:xfrm>
            <a:off x="1654175" y="5829302"/>
            <a:ext cx="309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0" name="Rectangle 78"/>
          <p:cNvSpPr>
            <a:spLocks noChangeArrowheads="1"/>
          </p:cNvSpPr>
          <p:nvPr/>
        </p:nvSpPr>
        <p:spPr bwMode="auto">
          <a:xfrm>
            <a:off x="2398713" y="5829302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1" name="Rectangle 79"/>
          <p:cNvSpPr>
            <a:spLocks noChangeArrowheads="1"/>
          </p:cNvSpPr>
          <p:nvPr/>
        </p:nvSpPr>
        <p:spPr bwMode="auto">
          <a:xfrm>
            <a:off x="2446340" y="5829302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0.05µm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2" name="Rectangle 80"/>
          <p:cNvSpPr>
            <a:spLocks noChangeArrowheads="1"/>
          </p:cNvSpPr>
          <p:nvPr/>
        </p:nvSpPr>
        <p:spPr bwMode="auto">
          <a:xfrm>
            <a:off x="336551" y="5829302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3" name="Rectangle 81"/>
          <p:cNvSpPr>
            <a:spLocks noChangeArrowheads="1"/>
          </p:cNvSpPr>
          <p:nvPr/>
        </p:nvSpPr>
        <p:spPr bwMode="auto">
          <a:xfrm>
            <a:off x="382591" y="5829302"/>
            <a:ext cx="5658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 15µm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4" name="Rectangle 82"/>
          <p:cNvSpPr>
            <a:spLocks noChangeArrowheads="1"/>
          </p:cNvSpPr>
          <p:nvPr/>
        </p:nvSpPr>
        <p:spPr bwMode="auto">
          <a:xfrm>
            <a:off x="8339138" y="5829302"/>
            <a:ext cx="3029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+0.4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5" name="Rectangle 83"/>
          <p:cNvSpPr>
            <a:spLocks noChangeArrowheads="1"/>
          </p:cNvSpPr>
          <p:nvPr/>
        </p:nvSpPr>
        <p:spPr bwMode="auto">
          <a:xfrm>
            <a:off x="8613775" y="582930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6" name="Rectangle 84"/>
          <p:cNvSpPr>
            <a:spLocks noChangeArrowheads="1"/>
          </p:cNvSpPr>
          <p:nvPr/>
        </p:nvSpPr>
        <p:spPr bwMode="auto">
          <a:xfrm>
            <a:off x="8691563" y="5829302"/>
            <a:ext cx="2244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57" name="Rectangle 85"/>
          <p:cNvSpPr>
            <a:spLocks noChangeArrowheads="1"/>
          </p:cNvSpPr>
          <p:nvPr/>
        </p:nvSpPr>
        <p:spPr bwMode="auto">
          <a:xfrm>
            <a:off x="7319966" y="5835651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+0.35µm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59158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2" y="1165228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59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2" y="2376489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0" name="Picture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91" y="2376489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1" name="Picture 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2376489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2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91" y="2376489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3" name="Picture 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42" y="2376489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4" name="Picture 9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376489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5" name="Picture 9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2" y="2376489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6" name="Picture 9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91" y="2376489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67" name="Picture 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2376489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168" name="Rectangle 96"/>
          <p:cNvSpPr>
            <a:spLocks noChangeArrowheads="1"/>
          </p:cNvSpPr>
          <p:nvPr/>
        </p:nvSpPr>
        <p:spPr bwMode="auto">
          <a:xfrm>
            <a:off x="355603" y="3121026"/>
            <a:ext cx="6123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+0.45µm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59169" name="Picture 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91" y="1165228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70" name="Picture 9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116522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71" name="Picture 9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91" y="1165228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72" name="Picture 1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42" y="1165228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73" name="Picture 1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16522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74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2" y="1165228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75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91" y="1165228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76" name="Picture 10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116522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177" name="Rectangle 105"/>
          <p:cNvSpPr>
            <a:spLocks noChangeArrowheads="1"/>
          </p:cNvSpPr>
          <p:nvPr/>
        </p:nvSpPr>
        <p:spPr bwMode="auto">
          <a:xfrm>
            <a:off x="355600" y="1946276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78" name="Rectangle 106"/>
          <p:cNvSpPr>
            <a:spLocks noChangeArrowheads="1"/>
          </p:cNvSpPr>
          <p:nvPr/>
        </p:nvSpPr>
        <p:spPr bwMode="auto">
          <a:xfrm>
            <a:off x="401640" y="1946276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0.40µm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79" name="Rectangle 107"/>
          <p:cNvSpPr>
            <a:spLocks noChangeArrowheads="1"/>
          </p:cNvSpPr>
          <p:nvPr/>
        </p:nvSpPr>
        <p:spPr bwMode="auto">
          <a:xfrm>
            <a:off x="8223500" y="1684339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0.114µm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0" name="Rectangle 108"/>
          <p:cNvSpPr>
            <a:spLocks noChangeArrowheads="1"/>
          </p:cNvSpPr>
          <p:nvPr/>
        </p:nvSpPr>
        <p:spPr bwMode="auto">
          <a:xfrm>
            <a:off x="7234242" y="1684859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0.114µm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1" name="Rectangle 109"/>
          <p:cNvSpPr>
            <a:spLocks noChangeArrowheads="1"/>
          </p:cNvSpPr>
          <p:nvPr/>
        </p:nvSpPr>
        <p:spPr bwMode="auto">
          <a:xfrm>
            <a:off x="6304703" y="1681958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0.112µm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2" name="Rectangle 110"/>
          <p:cNvSpPr>
            <a:spLocks noChangeArrowheads="1"/>
          </p:cNvSpPr>
          <p:nvPr/>
        </p:nvSpPr>
        <p:spPr bwMode="auto">
          <a:xfrm>
            <a:off x="4258759" y="1683634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0.112µm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3" name="Rectangle 111"/>
          <p:cNvSpPr>
            <a:spLocks noChangeArrowheads="1"/>
          </p:cNvSpPr>
          <p:nvPr/>
        </p:nvSpPr>
        <p:spPr bwMode="auto">
          <a:xfrm>
            <a:off x="3330438" y="1695451"/>
            <a:ext cx="6054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0.116um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4" name="Rectangle 112"/>
          <p:cNvSpPr>
            <a:spLocks noChangeArrowheads="1"/>
          </p:cNvSpPr>
          <p:nvPr/>
        </p:nvSpPr>
        <p:spPr bwMode="auto">
          <a:xfrm>
            <a:off x="5313000" y="1686284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0.116µm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5" name="Rectangle 113"/>
          <p:cNvSpPr>
            <a:spLocks noChangeArrowheads="1"/>
          </p:cNvSpPr>
          <p:nvPr/>
        </p:nvSpPr>
        <p:spPr bwMode="auto">
          <a:xfrm>
            <a:off x="2325691" y="1684339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0.112µm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6" name="Rectangle 114"/>
          <p:cNvSpPr>
            <a:spLocks noChangeArrowheads="1"/>
          </p:cNvSpPr>
          <p:nvPr/>
        </p:nvSpPr>
        <p:spPr bwMode="auto">
          <a:xfrm>
            <a:off x="1370015" y="1688308"/>
            <a:ext cx="6054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0.115um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7" name="Rectangle 115"/>
          <p:cNvSpPr>
            <a:spLocks noChangeArrowheads="1"/>
          </p:cNvSpPr>
          <p:nvPr/>
        </p:nvSpPr>
        <p:spPr bwMode="auto">
          <a:xfrm>
            <a:off x="8241136" y="2903160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0.115µm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8" name="Rectangle 116"/>
          <p:cNvSpPr>
            <a:spLocks noChangeArrowheads="1"/>
          </p:cNvSpPr>
          <p:nvPr/>
        </p:nvSpPr>
        <p:spPr bwMode="auto">
          <a:xfrm>
            <a:off x="7293866" y="2881610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0.114µm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89" name="Rectangle 117"/>
          <p:cNvSpPr>
            <a:spLocks noChangeArrowheads="1"/>
          </p:cNvSpPr>
          <p:nvPr/>
        </p:nvSpPr>
        <p:spPr bwMode="auto">
          <a:xfrm>
            <a:off x="6313490" y="2907726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0.116µm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90" name="Rectangle 118"/>
          <p:cNvSpPr>
            <a:spLocks noChangeArrowheads="1"/>
          </p:cNvSpPr>
          <p:nvPr/>
        </p:nvSpPr>
        <p:spPr bwMode="auto">
          <a:xfrm>
            <a:off x="4382296" y="2885495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0.117µm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91" name="Rectangle 119"/>
          <p:cNvSpPr>
            <a:spLocks noChangeArrowheads="1"/>
          </p:cNvSpPr>
          <p:nvPr/>
        </p:nvSpPr>
        <p:spPr bwMode="auto">
          <a:xfrm>
            <a:off x="3352362" y="2894807"/>
            <a:ext cx="6054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0.115um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92" name="Rectangle 120"/>
          <p:cNvSpPr>
            <a:spLocks noChangeArrowheads="1"/>
          </p:cNvSpPr>
          <p:nvPr/>
        </p:nvSpPr>
        <p:spPr bwMode="auto">
          <a:xfrm>
            <a:off x="5308603" y="2893220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0.112µm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93" name="Rectangle 121"/>
          <p:cNvSpPr>
            <a:spLocks noChangeArrowheads="1"/>
          </p:cNvSpPr>
          <p:nvPr/>
        </p:nvSpPr>
        <p:spPr bwMode="auto">
          <a:xfrm>
            <a:off x="2404272" y="2903540"/>
            <a:ext cx="5990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0.115µm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194" name="Rectangle 122"/>
          <p:cNvSpPr>
            <a:spLocks noChangeArrowheads="1"/>
          </p:cNvSpPr>
          <p:nvPr/>
        </p:nvSpPr>
        <p:spPr bwMode="auto">
          <a:xfrm>
            <a:off x="1350171" y="2881314"/>
            <a:ext cx="6054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dirty="0">
                <a:solidFill>
                  <a:srgbClr val="FFFF00"/>
                </a:solidFill>
                <a:latin typeface="Arial" pitchFamily="34" charset="0"/>
              </a:rPr>
              <a:t>0.116um</a:t>
            </a:r>
            <a:endParaRPr lang="en-US" altLang="en-US" sz="1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59195" name="Picture 1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96" name="Picture 1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97" name="Picture 1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1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98" name="Picture 1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199" name="Picture 12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1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00" name="Picture 12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01" name="Picture 12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02" name="Picture 13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1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03" name="Picture 13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3176"/>
            <a:ext cx="95408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204" name="Rectangle 132"/>
          <p:cNvSpPr>
            <a:spLocks noChangeArrowheads="1"/>
          </p:cNvSpPr>
          <p:nvPr/>
        </p:nvSpPr>
        <p:spPr bwMode="auto">
          <a:xfrm>
            <a:off x="2317751" y="4541839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9205" name="Rectangle 133"/>
          <p:cNvSpPr>
            <a:spLocks noChangeArrowheads="1"/>
          </p:cNvSpPr>
          <p:nvPr/>
        </p:nvSpPr>
        <p:spPr bwMode="auto">
          <a:xfrm>
            <a:off x="2365378" y="4541839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 pitchFamily="34" charset="0"/>
              </a:rPr>
              <a:t>0.05µm</a:t>
            </a:r>
            <a:endParaRPr lang="en-US" altLang="en-US" sz="1200" b="1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59206" name="Picture 13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510063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07" name="Picture 13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510063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08" name="Picture 13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1" y="5100638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09" name="Picture 13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510063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10" name="Picture 13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1" y="510063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11" name="Picture 13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10063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12" name="Picture 140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6" y="5100638"/>
            <a:ext cx="954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13" name="Picture 14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510063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14" name="Picture 14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5100638"/>
            <a:ext cx="954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216" name="Text Box 278"/>
          <p:cNvSpPr txBox="1">
            <a:spLocks noChangeArrowheads="1"/>
          </p:cNvSpPr>
          <p:nvPr/>
        </p:nvSpPr>
        <p:spPr bwMode="auto">
          <a:xfrm>
            <a:off x="2438400" y="6172202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>
                <a:solidFill>
                  <a:prstClr val="black"/>
                </a:solidFill>
              </a:rPr>
              <a:t>Exactly what does this measure???</a:t>
            </a:r>
          </a:p>
        </p:txBody>
      </p:sp>
    </p:spTree>
    <p:extLst>
      <p:ext uri="{BB962C8B-B14F-4D97-AF65-F5344CB8AC3E}">
        <p14:creationId xmlns:p14="http://schemas.microsoft.com/office/powerpoint/2010/main" val="456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1"/>
          <a:stretch/>
        </p:blipFill>
        <p:spPr bwMode="auto">
          <a:xfrm>
            <a:off x="1143000" y="381000"/>
            <a:ext cx="6975481" cy="61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p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1" y="838200"/>
            <a:ext cx="7534983" cy="542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38400" y="457200"/>
                <a:ext cx="4465966" cy="987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0.63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μ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2(1.5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≈0.2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7200"/>
                <a:ext cx="4465966" cy="987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6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p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/>
          <a:stretch/>
        </p:blipFill>
        <p:spPr bwMode="auto">
          <a:xfrm>
            <a:off x="1446212" y="1447800"/>
            <a:ext cx="6099175" cy="47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0" y="238019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 of Humidity on Dissolution Rate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62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185988" y="231775"/>
          <a:ext cx="4965700" cy="645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Chart" r:id="rId4" imgW="3581705" imgH="5582107" progId="Excel.Chart.8">
                  <p:embed/>
                </p:oleObj>
              </mc:Choice>
              <mc:Fallback>
                <p:oleObj name="Chart" r:id="rId4" imgW="3581705" imgH="5582107" progId="Excel.Chart.8">
                  <p:embed/>
                  <p:pic>
                    <p:nvPicPr>
                      <p:cNvPr id="132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31775"/>
                        <a:ext cx="4965700" cy="645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4917" y="533400"/>
            <a:ext cx="83478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Dissolution Rate vs Post Apply Bake Temperature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p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7488"/>
            <a:ext cx="7885113" cy="58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295400"/>
            <a:ext cx="2428874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87388"/>
            <a:ext cx="7951788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64168"/>
            <a:ext cx="661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Negative Resist Characterization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p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0" y="181358"/>
            <a:ext cx="6761163" cy="64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p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88975"/>
            <a:ext cx="8680450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676400" y="152400"/>
            <a:ext cx="5997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>
                <a:solidFill>
                  <a:srgbClr val="3333FF"/>
                </a:solidFill>
              </a:rPr>
              <a:t>Simulated Electron Beam Exposure</a:t>
            </a:r>
          </a:p>
        </p:txBody>
      </p:sp>
    </p:spTree>
    <p:extLst>
      <p:ext uri="{BB962C8B-B14F-4D97-AF65-F5344CB8AC3E}">
        <p14:creationId xmlns:p14="http://schemas.microsoft.com/office/powerpoint/2010/main" val="38012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II template- 9-2005">
  <a:themeElements>
    <a:clrScheme name="MII template- 9-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I template- 9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I template- 9-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template- 9-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20285</TotalTime>
  <Words>252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Lucida Sans</vt:lpstr>
      <vt:lpstr>Times New Roman</vt:lpstr>
      <vt:lpstr>Webdings</vt:lpstr>
      <vt:lpstr>Wingdings</vt:lpstr>
      <vt:lpstr>2_MII template- 9-2005</vt:lpstr>
      <vt:lpstr>2_Office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Defocus Behavior: a 193 nm Resist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willson</dc:creator>
  <cp:lastModifiedBy>grant</cp:lastModifiedBy>
  <cp:revision>1260</cp:revision>
  <cp:lastPrinted>2018-11-06T13:34:08Z</cp:lastPrinted>
  <dcterms:created xsi:type="dcterms:W3CDTF">2002-02-15T21:27:43Z</dcterms:created>
  <dcterms:modified xsi:type="dcterms:W3CDTF">2018-11-06T17:23:46Z</dcterms:modified>
</cp:coreProperties>
</file>